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sldIdLst>
    <p:sldId id="257" r:id="rId2"/>
    <p:sldId id="269" r:id="rId3"/>
    <p:sldId id="259" r:id="rId4"/>
    <p:sldId id="260" r:id="rId5"/>
    <p:sldId id="267" r:id="rId6"/>
    <p:sldId id="261" r:id="rId7"/>
    <p:sldId id="262" r:id="rId8"/>
    <p:sldId id="268" r:id="rId9"/>
    <p:sldId id="263" r:id="rId10"/>
    <p:sldId id="264" r:id="rId11"/>
    <p:sldId id="265"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2C7C6A0-C55A-40F9-97C0-4C9B533564B8}" type="datetimeFigureOut">
              <a:rPr lang="en-US" smtClean="0"/>
              <a:t>4/10/2021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08238-6E77-4D6C-A1B1-DC9DBAE44FB3}" type="slidenum">
              <a:rPr lang="en-US" smtClean="0"/>
              <a:t>‹#›</a:t>
            </a:fld>
            <a:endParaRPr lang="en-US"/>
          </a:p>
        </p:txBody>
      </p:sp>
    </p:spTree>
    <p:extLst>
      <p:ext uri="{BB962C8B-B14F-4D97-AF65-F5344CB8AC3E}">
        <p14:creationId xmlns:p14="http://schemas.microsoft.com/office/powerpoint/2010/main" val="175627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2C7C6A0-C55A-40F9-97C0-4C9B533564B8}" type="datetimeFigureOut">
              <a:rPr lang="en-US" smtClean="0"/>
              <a:t>4/10/2021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08238-6E77-4D6C-A1B1-DC9DBAE44FB3}" type="slidenum">
              <a:rPr lang="en-US" smtClean="0"/>
              <a:t>‹#›</a:t>
            </a:fld>
            <a:endParaRPr lang="en-US"/>
          </a:p>
        </p:txBody>
      </p:sp>
    </p:spTree>
    <p:extLst>
      <p:ext uri="{BB962C8B-B14F-4D97-AF65-F5344CB8AC3E}">
        <p14:creationId xmlns:p14="http://schemas.microsoft.com/office/powerpoint/2010/main" val="552739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2C7C6A0-C55A-40F9-97C0-4C9B533564B8}" type="datetimeFigureOut">
              <a:rPr lang="en-US" smtClean="0"/>
              <a:t>4/10/2021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08238-6E77-4D6C-A1B1-DC9DBAE44FB3}" type="slidenum">
              <a:rPr lang="en-US" smtClean="0"/>
              <a:t>‹#›</a:t>
            </a:fld>
            <a:endParaRPr lang="en-US"/>
          </a:p>
        </p:txBody>
      </p:sp>
    </p:spTree>
    <p:extLst>
      <p:ext uri="{BB962C8B-B14F-4D97-AF65-F5344CB8AC3E}">
        <p14:creationId xmlns:p14="http://schemas.microsoft.com/office/powerpoint/2010/main" val="39009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2C7C6A0-C55A-40F9-97C0-4C9B533564B8}" type="datetimeFigureOut">
              <a:rPr lang="en-US" smtClean="0"/>
              <a:t>4/10/2021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08238-6E77-4D6C-A1B1-DC9DBAE44FB3}"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985544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2C7C6A0-C55A-40F9-97C0-4C9B533564B8}" type="datetimeFigureOut">
              <a:rPr lang="en-US" smtClean="0"/>
              <a:t>4/10/2021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08238-6E77-4D6C-A1B1-DC9DBAE44FB3}" type="slidenum">
              <a:rPr lang="en-US" smtClean="0"/>
              <a:t>‹#›</a:t>
            </a:fld>
            <a:endParaRPr lang="en-US"/>
          </a:p>
        </p:txBody>
      </p:sp>
    </p:spTree>
    <p:extLst>
      <p:ext uri="{BB962C8B-B14F-4D97-AF65-F5344CB8AC3E}">
        <p14:creationId xmlns:p14="http://schemas.microsoft.com/office/powerpoint/2010/main" val="395739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22C7C6A0-C55A-40F9-97C0-4C9B533564B8}" type="datetimeFigureOut">
              <a:rPr lang="en-US" smtClean="0"/>
              <a:t>4/10/2021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C08238-6E77-4D6C-A1B1-DC9DBAE44FB3}" type="slidenum">
              <a:rPr lang="en-US" smtClean="0"/>
              <a:t>‹#›</a:t>
            </a:fld>
            <a:endParaRPr lang="en-US"/>
          </a:p>
        </p:txBody>
      </p:sp>
    </p:spTree>
    <p:extLst>
      <p:ext uri="{BB962C8B-B14F-4D97-AF65-F5344CB8AC3E}">
        <p14:creationId xmlns:p14="http://schemas.microsoft.com/office/powerpoint/2010/main" val="28781939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22C7C6A0-C55A-40F9-97C0-4C9B533564B8}" type="datetimeFigureOut">
              <a:rPr lang="en-US" smtClean="0"/>
              <a:t>4/10/2021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C08238-6E77-4D6C-A1B1-DC9DBAE44FB3}" type="slidenum">
              <a:rPr lang="en-US" smtClean="0"/>
              <a:t>‹#›</a:t>
            </a:fld>
            <a:endParaRPr lang="en-US"/>
          </a:p>
        </p:txBody>
      </p:sp>
    </p:spTree>
    <p:extLst>
      <p:ext uri="{BB962C8B-B14F-4D97-AF65-F5344CB8AC3E}">
        <p14:creationId xmlns:p14="http://schemas.microsoft.com/office/powerpoint/2010/main" val="42262681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C7C6A0-C55A-40F9-97C0-4C9B533564B8}" type="datetimeFigureOut">
              <a:rPr lang="en-US" smtClean="0"/>
              <a:t>4/10/2021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08238-6E77-4D6C-A1B1-DC9DBAE44FB3}" type="slidenum">
              <a:rPr lang="en-US" smtClean="0"/>
              <a:t>‹#›</a:t>
            </a:fld>
            <a:endParaRPr lang="en-US"/>
          </a:p>
        </p:txBody>
      </p:sp>
    </p:spTree>
    <p:extLst>
      <p:ext uri="{BB962C8B-B14F-4D97-AF65-F5344CB8AC3E}">
        <p14:creationId xmlns:p14="http://schemas.microsoft.com/office/powerpoint/2010/main" val="1876239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C7C6A0-C55A-40F9-97C0-4C9B533564B8}" type="datetimeFigureOut">
              <a:rPr lang="en-US" smtClean="0"/>
              <a:t>4/10/2021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08238-6E77-4D6C-A1B1-DC9DBAE44FB3}" type="slidenum">
              <a:rPr lang="en-US" smtClean="0"/>
              <a:t>‹#›</a:t>
            </a:fld>
            <a:endParaRPr lang="en-US"/>
          </a:p>
        </p:txBody>
      </p:sp>
    </p:spTree>
    <p:extLst>
      <p:ext uri="{BB962C8B-B14F-4D97-AF65-F5344CB8AC3E}">
        <p14:creationId xmlns:p14="http://schemas.microsoft.com/office/powerpoint/2010/main" val="26785849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38904475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3680799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C7C6A0-C55A-40F9-97C0-4C9B533564B8}" type="datetimeFigureOut">
              <a:rPr lang="en-US" smtClean="0"/>
              <a:t>4/10/2021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08238-6E77-4D6C-A1B1-DC9DBAE44FB3}" type="slidenum">
              <a:rPr lang="en-US" smtClean="0"/>
              <a:t>‹#›</a:t>
            </a:fld>
            <a:endParaRPr lang="en-US"/>
          </a:p>
        </p:txBody>
      </p:sp>
    </p:spTree>
    <p:extLst>
      <p:ext uri="{BB962C8B-B14F-4D97-AF65-F5344CB8AC3E}">
        <p14:creationId xmlns:p14="http://schemas.microsoft.com/office/powerpoint/2010/main" val="2501568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C7C6A0-C55A-40F9-97C0-4C9B533564B8}" type="datetimeFigureOut">
              <a:rPr lang="en-US" smtClean="0"/>
              <a:t>4/10/2021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08238-6E77-4D6C-A1B1-DC9DBAE44FB3}" type="slidenum">
              <a:rPr lang="en-US" smtClean="0"/>
              <a:t>‹#›</a:t>
            </a:fld>
            <a:endParaRPr lang="en-US"/>
          </a:p>
        </p:txBody>
      </p:sp>
    </p:spTree>
    <p:extLst>
      <p:ext uri="{BB962C8B-B14F-4D97-AF65-F5344CB8AC3E}">
        <p14:creationId xmlns:p14="http://schemas.microsoft.com/office/powerpoint/2010/main" val="29408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C7C6A0-C55A-40F9-97C0-4C9B533564B8}" type="datetimeFigureOut">
              <a:rPr lang="en-US" smtClean="0"/>
              <a:t>4/10/2021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08238-6E77-4D6C-A1B1-DC9DBAE44FB3}" type="slidenum">
              <a:rPr lang="en-US" smtClean="0"/>
              <a:t>‹#›</a:t>
            </a:fld>
            <a:endParaRPr lang="en-US"/>
          </a:p>
        </p:txBody>
      </p:sp>
    </p:spTree>
    <p:extLst>
      <p:ext uri="{BB962C8B-B14F-4D97-AF65-F5344CB8AC3E}">
        <p14:creationId xmlns:p14="http://schemas.microsoft.com/office/powerpoint/2010/main" val="157197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2C7C6A0-C55A-40F9-97C0-4C9B533564B8}" type="datetimeFigureOut">
              <a:rPr lang="en-US" smtClean="0"/>
              <a:t>4/10/2021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C08238-6E77-4D6C-A1B1-DC9DBAE44FB3}" type="slidenum">
              <a:rPr lang="en-US" smtClean="0"/>
              <a:t>‹#›</a:t>
            </a:fld>
            <a:endParaRPr lang="en-US"/>
          </a:p>
        </p:txBody>
      </p:sp>
    </p:spTree>
    <p:extLst>
      <p:ext uri="{BB962C8B-B14F-4D97-AF65-F5344CB8AC3E}">
        <p14:creationId xmlns:p14="http://schemas.microsoft.com/office/powerpoint/2010/main" val="3600930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C7C6A0-C55A-40F9-97C0-4C9B533564B8}" type="datetimeFigureOut">
              <a:rPr lang="en-US" smtClean="0"/>
              <a:t>4/10/2021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C08238-6E77-4D6C-A1B1-DC9DBAE44FB3}" type="slidenum">
              <a:rPr lang="en-US" smtClean="0"/>
              <a:t>‹#›</a:t>
            </a:fld>
            <a:endParaRPr lang="en-US"/>
          </a:p>
        </p:txBody>
      </p:sp>
    </p:spTree>
    <p:extLst>
      <p:ext uri="{BB962C8B-B14F-4D97-AF65-F5344CB8AC3E}">
        <p14:creationId xmlns:p14="http://schemas.microsoft.com/office/powerpoint/2010/main" val="2515861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22C7C6A0-C55A-40F9-97C0-4C9B533564B8}" type="datetimeFigureOut">
              <a:rPr lang="en-US" smtClean="0"/>
              <a:t>4/10/2021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C08238-6E77-4D6C-A1B1-DC9DBAE44FB3}" type="slidenum">
              <a:rPr lang="en-US" smtClean="0"/>
              <a:t>‹#›</a:t>
            </a:fld>
            <a:endParaRPr lang="en-US"/>
          </a:p>
        </p:txBody>
      </p:sp>
    </p:spTree>
    <p:extLst>
      <p:ext uri="{BB962C8B-B14F-4D97-AF65-F5344CB8AC3E}">
        <p14:creationId xmlns:p14="http://schemas.microsoft.com/office/powerpoint/2010/main" val="4224629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2C7C6A0-C55A-40F9-97C0-4C9B533564B8}" type="datetimeFigureOut">
              <a:rPr lang="en-US" smtClean="0"/>
              <a:t>4/10/2021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08238-6E77-4D6C-A1B1-DC9DBAE44FB3}" type="slidenum">
              <a:rPr lang="en-US" smtClean="0"/>
              <a:t>‹#›</a:t>
            </a:fld>
            <a:endParaRPr lang="en-US"/>
          </a:p>
        </p:txBody>
      </p:sp>
    </p:spTree>
    <p:extLst>
      <p:ext uri="{BB962C8B-B14F-4D97-AF65-F5344CB8AC3E}">
        <p14:creationId xmlns:p14="http://schemas.microsoft.com/office/powerpoint/2010/main" val="1041070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2C7C6A0-C55A-40F9-97C0-4C9B533564B8}" type="datetimeFigureOut">
              <a:rPr lang="en-US" smtClean="0"/>
              <a:t>4/10/2021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08238-6E77-4D6C-A1B1-DC9DBAE44FB3}" type="slidenum">
              <a:rPr lang="en-US" smtClean="0"/>
              <a:t>‹#›</a:t>
            </a:fld>
            <a:endParaRPr lang="en-US"/>
          </a:p>
        </p:txBody>
      </p:sp>
    </p:spTree>
    <p:extLst>
      <p:ext uri="{BB962C8B-B14F-4D97-AF65-F5344CB8AC3E}">
        <p14:creationId xmlns:p14="http://schemas.microsoft.com/office/powerpoint/2010/main" val="3996703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1">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22C7C6A0-C55A-40F9-97C0-4C9B533564B8}" type="datetimeFigureOut">
              <a:rPr lang="en-US" smtClean="0"/>
              <a:t>4/10/2021</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ABC08238-6E77-4D6C-A1B1-DC9DBAE44FB3}" type="slidenum">
              <a:rPr lang="en-US" smtClean="0"/>
              <a:t>‹#›</a:t>
            </a:fld>
            <a:endParaRPr lang="en-US"/>
          </a:p>
        </p:txBody>
      </p:sp>
    </p:spTree>
    <p:extLst>
      <p:ext uri="{BB962C8B-B14F-4D97-AF65-F5344CB8AC3E}">
        <p14:creationId xmlns:p14="http://schemas.microsoft.com/office/powerpoint/2010/main" val="37385808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 id="2147483679" r:id="rId17"/>
    <p:sldLayoutId id="2147483680" r:id="rId18"/>
    <p:sldLayoutId id="2147483661" r:id="rId19"/>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37816" y="968159"/>
            <a:ext cx="11573197" cy="1586782"/>
          </a:xfrm>
        </p:spPr>
        <p:txBody>
          <a:bodyPr>
            <a:normAutofit lnSpcReduction="10000"/>
          </a:bodyPr>
          <a:lstStyle/>
          <a:p>
            <a:r>
              <a:rPr lang="en-US" sz="4400" b="1" dirty="0">
                <a:solidFill>
                  <a:schemeClr val="tx1"/>
                </a:solidFill>
              </a:rPr>
              <a:t>Decentralizing education management to school levels: How much &amp; how?</a:t>
            </a:r>
            <a:endParaRPr lang="en-US" sz="4400" dirty="0">
              <a:solidFill>
                <a:schemeClr val="tx1"/>
              </a:solidFill>
            </a:endParaRPr>
          </a:p>
        </p:txBody>
      </p:sp>
      <p:sp>
        <p:nvSpPr>
          <p:cNvPr id="3" name="TextBox 2"/>
          <p:cNvSpPr txBox="1"/>
          <p:nvPr/>
        </p:nvSpPr>
        <p:spPr>
          <a:xfrm>
            <a:off x="7510212" y="5489731"/>
            <a:ext cx="3370224" cy="400110"/>
          </a:xfrm>
          <a:prstGeom prst="rect">
            <a:avLst/>
          </a:prstGeom>
          <a:noFill/>
        </p:spPr>
        <p:txBody>
          <a:bodyPr wrap="square" rtlCol="0">
            <a:spAutoFit/>
          </a:bodyPr>
          <a:lstStyle/>
          <a:p>
            <a:r>
              <a:rPr lang="en-US" sz="2000" dirty="0"/>
              <a:t>April 10, 2021</a:t>
            </a:r>
            <a:endParaRPr lang="en-US" sz="2400" dirty="0"/>
          </a:p>
        </p:txBody>
      </p:sp>
      <p:sp>
        <p:nvSpPr>
          <p:cNvPr id="4" name="Text Placeholder 1"/>
          <p:cNvSpPr txBox="1">
            <a:spLocks/>
          </p:cNvSpPr>
          <p:nvPr/>
        </p:nvSpPr>
        <p:spPr>
          <a:xfrm>
            <a:off x="7214649" y="4516009"/>
            <a:ext cx="4410635" cy="591699"/>
          </a:xfrm>
          <a:prstGeom prst="rect">
            <a:avLst/>
          </a:prstGeom>
        </p:spPr>
        <p:txBody>
          <a:bodyPr vert="horz" lIns="91440" tIns="45720" rIns="91440" bIns="45720" rtlCol="0" anchor="ctr">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5400" b="0" kern="1200" baseline="0">
                <a:solidFill>
                  <a:schemeClr val="tx1">
                    <a:lumMod val="85000"/>
                    <a:lumOff val="15000"/>
                  </a:schemeClr>
                </a:solidFill>
                <a:latin typeface="+mj-lt"/>
                <a:ea typeface="+mn-ea"/>
                <a:cs typeface="Arial"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3200" b="1" dirty="0">
                <a:solidFill>
                  <a:schemeClr val="tx1"/>
                </a:solidFill>
              </a:rPr>
              <a:t>Dr. </a:t>
            </a:r>
            <a:r>
              <a:rPr lang="en-US" sz="3200" b="1" dirty="0" err="1">
                <a:solidFill>
                  <a:schemeClr val="tx1"/>
                </a:solidFill>
              </a:rPr>
              <a:t>Jayantha</a:t>
            </a:r>
            <a:r>
              <a:rPr lang="en-US" sz="3200" b="1" dirty="0">
                <a:solidFill>
                  <a:schemeClr val="tx1"/>
                </a:solidFill>
              </a:rPr>
              <a:t> </a:t>
            </a:r>
            <a:r>
              <a:rPr lang="en-US" sz="3200" b="1" dirty="0" err="1">
                <a:solidFill>
                  <a:schemeClr val="tx1"/>
                </a:solidFill>
              </a:rPr>
              <a:t>Balasooriya</a:t>
            </a:r>
            <a:endParaRPr lang="en-US" sz="3200" dirty="0">
              <a:solidFill>
                <a:schemeClr val="tx1"/>
              </a:solidFill>
            </a:endParaRPr>
          </a:p>
        </p:txBody>
      </p:sp>
      <p:cxnSp>
        <p:nvCxnSpPr>
          <p:cNvPr id="6" name="Straight Connector 5">
            <a:extLst>
              <a:ext uri="{FF2B5EF4-FFF2-40B4-BE49-F238E27FC236}">
                <a16:creationId xmlns:a16="http://schemas.microsoft.com/office/drawing/2014/main" id="{61E1E16C-8D65-40F1-8B17-CDF9CF129796}"/>
              </a:ext>
            </a:extLst>
          </p:cNvPr>
          <p:cNvCxnSpPr/>
          <p:nvPr/>
        </p:nvCxnSpPr>
        <p:spPr>
          <a:xfrm>
            <a:off x="0" y="3429000"/>
            <a:ext cx="12192000" cy="0"/>
          </a:xfrm>
          <a:prstGeom prst="line">
            <a:avLst/>
          </a:prstGeom>
          <a:ln w="1905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286245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36976" y="110909"/>
            <a:ext cx="11573197" cy="440419"/>
          </a:xfrm>
        </p:spPr>
        <p:txBody>
          <a:bodyPr>
            <a:noAutofit/>
          </a:bodyPr>
          <a:lstStyle/>
          <a:p>
            <a:r>
              <a:rPr lang="en-US" sz="3600" b="1" dirty="0">
                <a:latin typeface="+mn-lt"/>
              </a:rPr>
              <a:t>Lessons learnt</a:t>
            </a:r>
          </a:p>
        </p:txBody>
      </p:sp>
      <p:sp>
        <p:nvSpPr>
          <p:cNvPr id="3" name="Rectangle 2"/>
          <p:cNvSpPr/>
          <p:nvPr/>
        </p:nvSpPr>
        <p:spPr>
          <a:xfrm>
            <a:off x="659741" y="933553"/>
            <a:ext cx="11250432" cy="3170099"/>
          </a:xfrm>
          <a:prstGeom prst="rect">
            <a:avLst/>
          </a:prstGeom>
        </p:spPr>
        <p:txBody>
          <a:bodyPr wrap="square">
            <a:spAutoFit/>
          </a:bodyPr>
          <a:lstStyle/>
          <a:p>
            <a:pPr marL="285750" indent="-285750">
              <a:buFont typeface="Arial" panose="020B0604020202020204" pitchFamily="34" charset="0"/>
              <a:buChar char="•"/>
            </a:pPr>
            <a:r>
              <a:rPr lang="en-US" sz="2000" dirty="0"/>
              <a:t>We need to think are we really decentralized education matters to school levels.</a:t>
            </a:r>
          </a:p>
          <a:p>
            <a:endParaRPr lang="en-US" sz="2000" dirty="0"/>
          </a:p>
          <a:p>
            <a:pPr marL="285750" indent="-285750">
              <a:buFont typeface="Arial" panose="020B0604020202020204" pitchFamily="34" charset="0"/>
              <a:buChar char="•"/>
            </a:pPr>
            <a:r>
              <a:rPr lang="en-US" sz="2000" dirty="0"/>
              <a:t>What areas can and cannot decentralized?</a:t>
            </a:r>
          </a:p>
          <a:p>
            <a:pPr marL="742950" lvl="1" indent="-285750">
              <a:buFont typeface="Arial" panose="020B0604020202020204" pitchFamily="34" charset="0"/>
              <a:buChar char="•"/>
            </a:pPr>
            <a:r>
              <a:rPr lang="en-US" sz="2000" dirty="0"/>
              <a:t>Employment and deployment of teachers.</a:t>
            </a:r>
          </a:p>
          <a:p>
            <a:pPr marL="742950" lvl="1" indent="-285750">
              <a:buFont typeface="Arial" panose="020B0604020202020204" pitchFamily="34" charset="0"/>
              <a:buChar char="•"/>
            </a:pPr>
            <a:r>
              <a:rPr lang="en-US" sz="2000" dirty="0"/>
              <a:t>Teacher salaries.</a:t>
            </a:r>
          </a:p>
          <a:p>
            <a:pPr marL="742950" lvl="1" indent="-285750">
              <a:buFont typeface="Arial" panose="020B0604020202020204" pitchFamily="34" charset="0"/>
              <a:buChar char="•"/>
            </a:pPr>
            <a:r>
              <a:rPr lang="en-US" sz="2000" dirty="0"/>
              <a:t>School-based budget.</a:t>
            </a:r>
          </a:p>
          <a:p>
            <a:pPr marL="742950" lvl="1" indent="-285750">
              <a:buFont typeface="Arial" panose="020B0604020202020204" pitchFamily="34" charset="0"/>
              <a:buChar char="•"/>
            </a:pPr>
            <a:r>
              <a:rPr lang="en-US" sz="2000" dirty="0"/>
              <a:t>School management: time, curriculum, teaching methodologies, learning instruments etc.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Policies and practices.</a:t>
            </a:r>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2203120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23529" y="339509"/>
            <a:ext cx="11573197" cy="494209"/>
          </a:xfrm>
        </p:spPr>
        <p:txBody>
          <a:bodyPr>
            <a:noAutofit/>
          </a:bodyPr>
          <a:lstStyle/>
          <a:p>
            <a:r>
              <a:rPr lang="en-US" sz="3200" b="1" dirty="0">
                <a:latin typeface="+mn-lt"/>
              </a:rPr>
              <a:t>What we will do?</a:t>
            </a:r>
          </a:p>
        </p:txBody>
      </p:sp>
      <p:sp>
        <p:nvSpPr>
          <p:cNvPr id="3" name="Rectangle 2"/>
          <p:cNvSpPr/>
          <p:nvPr/>
        </p:nvSpPr>
        <p:spPr>
          <a:xfrm>
            <a:off x="646294" y="1063756"/>
            <a:ext cx="11250432" cy="3447098"/>
          </a:xfrm>
          <a:prstGeom prst="rect">
            <a:avLst/>
          </a:prstGeom>
        </p:spPr>
        <p:txBody>
          <a:bodyPr wrap="square">
            <a:spAutoFit/>
          </a:bodyPr>
          <a:lstStyle/>
          <a:p>
            <a:pPr marL="285750" indent="-285750">
              <a:buFont typeface="Arial" panose="020B0604020202020204" pitchFamily="34" charset="0"/>
              <a:buChar char="•"/>
            </a:pPr>
            <a:r>
              <a:rPr lang="en-US" sz="2000" dirty="0"/>
              <a:t>Legal framework and visionary approach.</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Accountability framework.</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 Can increase participation and improve school outcomes?</a:t>
            </a:r>
          </a:p>
          <a:p>
            <a:endParaRPr lang="en-US" sz="2000" dirty="0"/>
          </a:p>
          <a:p>
            <a:pPr marL="285750" indent="-285750">
              <a:buFont typeface="Arial" panose="020B0604020202020204" pitchFamily="34" charset="0"/>
              <a:buChar char="•"/>
            </a:pPr>
            <a:r>
              <a:rPr lang="en-US" sz="2000" dirty="0"/>
              <a:t>Commitment and attitudes.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Client power. ---- client and provider relationship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1678657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18E516B-727E-4820-8355-2941A465A535}"/>
              </a:ext>
            </a:extLst>
          </p:cNvPr>
          <p:cNvSpPr txBox="1">
            <a:spLocks/>
          </p:cNvSpPr>
          <p:nvPr/>
        </p:nvSpPr>
        <p:spPr>
          <a:xfrm>
            <a:off x="849119" y="2244434"/>
            <a:ext cx="10364452" cy="1764147"/>
          </a:xfrm>
          <a:prstGeom prst="rect">
            <a:avLst/>
          </a:prstGeom>
          <a:solidFill>
            <a:schemeClr val="bg1"/>
          </a:solidFill>
        </p:spPr>
        <p:txBody>
          <a:bodyPr vert="horz" lIns="91440" tIns="45720" rIns="91440" bIns="45720" rtlCol="0" anchor="ctr">
            <a:normAutofit/>
          </a:bodyPr>
          <a:lstStyle>
            <a:lvl1pPr algn="ctr" defTabSz="914400" rtl="0" eaLnBrk="1" latinLnBrk="0" hangingPunct="1">
              <a:lnSpc>
                <a:spcPct val="90000"/>
              </a:lnSpc>
              <a:spcBef>
                <a:spcPct val="0"/>
              </a:spcBef>
              <a:buNone/>
              <a:defRPr sz="3200" kern="1200" cap="all" baseline="0">
                <a:solidFill>
                  <a:schemeClr val="tx1"/>
                </a:solidFill>
                <a:effectLst/>
                <a:latin typeface="+mj-lt"/>
                <a:ea typeface="+mj-ea"/>
                <a:cs typeface="+mj-cs"/>
              </a:defRPr>
            </a:lvl1pPr>
          </a:lstStyle>
          <a:p>
            <a:r>
              <a:rPr lang="en-US" sz="3600" dirty="0"/>
              <a:t>Thank you</a:t>
            </a:r>
          </a:p>
        </p:txBody>
      </p:sp>
    </p:spTree>
    <p:extLst>
      <p:ext uri="{BB962C8B-B14F-4D97-AF65-F5344CB8AC3E}">
        <p14:creationId xmlns:p14="http://schemas.microsoft.com/office/powerpoint/2010/main" val="942774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23529" y="339509"/>
            <a:ext cx="11573197" cy="467315"/>
          </a:xfrm>
        </p:spPr>
        <p:txBody>
          <a:bodyPr>
            <a:noAutofit/>
          </a:bodyPr>
          <a:lstStyle/>
          <a:p>
            <a:r>
              <a:rPr lang="en-US" sz="2800" b="1" dirty="0">
                <a:latin typeface="+mn-lt"/>
              </a:rPr>
              <a:t>Introduction</a:t>
            </a:r>
          </a:p>
        </p:txBody>
      </p:sp>
      <p:sp>
        <p:nvSpPr>
          <p:cNvPr id="3" name="Rectangle 2"/>
          <p:cNvSpPr/>
          <p:nvPr/>
        </p:nvSpPr>
        <p:spPr>
          <a:xfrm>
            <a:off x="519952" y="1102223"/>
            <a:ext cx="11219329" cy="4031873"/>
          </a:xfrm>
          <a:prstGeom prst="rect">
            <a:avLst/>
          </a:prstGeom>
        </p:spPr>
        <p:txBody>
          <a:bodyPr wrap="square">
            <a:spAutoFit/>
          </a:bodyPr>
          <a:lstStyle/>
          <a:p>
            <a:pPr marL="285750" indent="-285750">
              <a:buFont typeface="Arial" panose="020B0604020202020204" pitchFamily="34" charset="0"/>
              <a:buChar char="•"/>
            </a:pPr>
            <a:r>
              <a:rPr lang="en-US" sz="2000" dirty="0"/>
              <a:t>Topic on decentralization or School-Based Management (SBM) has become a very popular movement over the last decade in the field of education.</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One way to decentralize decision-making power in education is known popularly as SBM.</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There are other names for this concept, but they all refer to the decentralization of authority from the central government to the school level.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SBM emphasizes the individual school (represented by any combination of principals, teachers, parents, students, and other members of the school community) as the main decision-making authority, and holds this shift in the formulating of decisions will lead to improvement in the delivery of education.</a:t>
            </a:r>
          </a:p>
          <a:p>
            <a:pPr marL="285750" indent="-2857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844608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23529" y="339510"/>
            <a:ext cx="11573197" cy="534550"/>
          </a:xfrm>
        </p:spPr>
        <p:txBody>
          <a:bodyPr>
            <a:normAutofit fontScale="47500" lnSpcReduction="20000"/>
          </a:bodyPr>
          <a:lstStyle/>
          <a:p>
            <a:r>
              <a:rPr lang="en-US" b="1" dirty="0">
                <a:solidFill>
                  <a:schemeClr val="tx1"/>
                </a:solidFill>
                <a:latin typeface="+mn-lt"/>
              </a:rPr>
              <a:t>What is decentralizing education management to school levels?</a:t>
            </a:r>
            <a:endParaRPr lang="en-US" dirty="0">
              <a:latin typeface="+mn-lt"/>
            </a:endParaRPr>
          </a:p>
        </p:txBody>
      </p:sp>
      <p:sp>
        <p:nvSpPr>
          <p:cNvPr id="3" name="Rectangle 2"/>
          <p:cNvSpPr/>
          <p:nvPr/>
        </p:nvSpPr>
        <p:spPr>
          <a:xfrm>
            <a:off x="506506" y="1063756"/>
            <a:ext cx="11390220" cy="5632311"/>
          </a:xfrm>
          <a:prstGeom prst="rect">
            <a:avLst/>
          </a:prstGeom>
        </p:spPr>
        <p:txBody>
          <a:bodyPr wrap="square">
            <a:spAutoFit/>
          </a:bodyPr>
          <a:lstStyle/>
          <a:p>
            <a:pPr marL="342900" indent="-342900">
              <a:buFont typeface="Arial" panose="020B0604020202020204" pitchFamily="34" charset="0"/>
              <a:buChar char="•"/>
            </a:pPr>
            <a:r>
              <a:rPr lang="en-US" sz="2000" dirty="0"/>
              <a:t>SBM is the decentralization of authority from the central government to the school level (Caldwell 2005).</a:t>
            </a:r>
          </a:p>
          <a:p>
            <a:endParaRPr lang="en-US" sz="2000" dirty="0"/>
          </a:p>
          <a:p>
            <a:pPr marL="285750" indent="-285750">
              <a:buFont typeface="Arial" panose="020B0604020202020204" pitchFamily="34" charset="0"/>
              <a:buChar char="•"/>
            </a:pPr>
            <a:r>
              <a:rPr lang="en-US" sz="2000" dirty="0"/>
              <a:t>The aim of decentralization is to ensure ‘</a:t>
            </a:r>
            <a:r>
              <a:rPr lang="en-US" sz="2000" b="1" dirty="0">
                <a:solidFill>
                  <a:srgbClr val="FF0000"/>
                </a:solidFill>
              </a:rPr>
              <a:t>transparent, representative, accountable and participatory systems of institutions and procedures for public decision-making</a:t>
            </a:r>
            <a:r>
              <a:rPr lang="en-US" sz="2000" dirty="0"/>
              <a:t>’ .</a:t>
            </a:r>
          </a:p>
          <a:p>
            <a:pPr marL="285750" indent="-285750">
              <a:buFont typeface="Arial" panose="020B0604020202020204" pitchFamily="34" charset="0"/>
              <a:buChar char="•"/>
            </a:pPr>
            <a:endParaRPr lang="en-GB" sz="2000" dirty="0">
              <a:ea typeface="Times New Roman" panose="02020603050405020304" pitchFamily="18" charset="0"/>
            </a:endParaRPr>
          </a:p>
          <a:p>
            <a:pPr marL="285750" indent="-285750">
              <a:buFont typeface="Arial" panose="020B0604020202020204" pitchFamily="34" charset="0"/>
              <a:buChar char="•"/>
            </a:pPr>
            <a:r>
              <a:rPr lang="en-GB" sz="2000" dirty="0">
                <a:ea typeface="Times New Roman" panose="02020603050405020304" pitchFamily="18" charset="0"/>
              </a:rPr>
              <a:t>SBM, as it is limited to </a:t>
            </a:r>
            <a:r>
              <a:rPr lang="en-GB" sz="2000" b="1" dirty="0">
                <a:solidFill>
                  <a:srgbClr val="FF0000"/>
                </a:solidFill>
                <a:ea typeface="Times New Roman" panose="02020603050405020304" pitchFamily="18" charset="0"/>
              </a:rPr>
              <a:t>devolving decision-making authority to school level for financial and resources management, usually within a framework of external accountability</a:t>
            </a:r>
            <a:r>
              <a:rPr lang="en-GB" sz="2000" dirty="0">
                <a:ea typeface="Times New Roman" panose="02020603050405020304" pitchFamily="18" charset="0"/>
              </a:rPr>
              <a:t>.</a:t>
            </a:r>
          </a:p>
          <a:p>
            <a:pPr marL="285750" indent="-285750">
              <a:buFont typeface="Arial" panose="020B0604020202020204" pitchFamily="34" charset="0"/>
              <a:buChar char="•"/>
            </a:pPr>
            <a:endParaRPr lang="en-GB" sz="2000" dirty="0">
              <a:ea typeface="Times New Roman" panose="02020603050405020304" pitchFamily="18" charset="0"/>
            </a:endParaRPr>
          </a:p>
          <a:p>
            <a:pPr marL="285750" indent="-285750">
              <a:buFont typeface="Arial" panose="020B0604020202020204" pitchFamily="34" charset="0"/>
              <a:buChar char="•"/>
            </a:pPr>
            <a:r>
              <a:rPr lang="en-GB" sz="2000" dirty="0"/>
              <a:t>Improvements in school </a:t>
            </a:r>
            <a:r>
              <a:rPr lang="en-GB" sz="2000" b="1" dirty="0">
                <a:solidFill>
                  <a:srgbClr val="FF0000"/>
                </a:solidFill>
              </a:rPr>
              <a:t>efficiency in resource management</a:t>
            </a:r>
            <a:r>
              <a:rPr lang="en-GB" sz="2000" dirty="0"/>
              <a:t>.</a:t>
            </a:r>
          </a:p>
          <a:p>
            <a:pPr marL="285750" indent="-285750">
              <a:buFont typeface="Arial" panose="020B0604020202020204" pitchFamily="34" charset="0"/>
              <a:buChar char="•"/>
            </a:pPr>
            <a:endParaRPr lang="en-GB" sz="2000" dirty="0">
              <a:ea typeface="Times New Roman" panose="02020603050405020304" pitchFamily="18" charset="0"/>
            </a:endParaRPr>
          </a:p>
          <a:p>
            <a:pPr marL="285750" indent="-285750">
              <a:buFont typeface="Arial" panose="020B0604020202020204" pitchFamily="34" charset="0"/>
              <a:buChar char="•"/>
            </a:pPr>
            <a:r>
              <a:rPr lang="en-GB" sz="2000" b="1" dirty="0">
                <a:solidFill>
                  <a:srgbClr val="FF0000"/>
                </a:solidFill>
              </a:rPr>
              <a:t>Devolve powers to stakeholders </a:t>
            </a:r>
            <a:r>
              <a:rPr lang="en-GB" sz="2000" dirty="0"/>
              <a:t>at grassroots level.</a:t>
            </a:r>
          </a:p>
          <a:p>
            <a:pPr marL="285750" indent="-285750">
              <a:buFont typeface="Arial" panose="020B0604020202020204" pitchFamily="34" charset="0"/>
              <a:buChar char="•"/>
            </a:pPr>
            <a:endParaRPr lang="en-GB" sz="2000" dirty="0">
              <a:ea typeface="Times New Roman" panose="02020603050405020304" pitchFamily="18" charset="0"/>
            </a:endParaRPr>
          </a:p>
          <a:p>
            <a:pPr marL="285750" indent="-285750">
              <a:buFont typeface="Arial" panose="020B0604020202020204" pitchFamily="34" charset="0"/>
              <a:buChar char="•"/>
            </a:pPr>
            <a:r>
              <a:rPr lang="en-GB" sz="2000" b="1" dirty="0">
                <a:solidFill>
                  <a:srgbClr val="FF0000"/>
                </a:solidFill>
              </a:rPr>
              <a:t>Working with new values, new decision-makers and a new set of management </a:t>
            </a:r>
            <a:r>
              <a:rPr lang="en-GB" sz="2000" dirty="0"/>
              <a:t>decisions and responsibilities.</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Improving </a:t>
            </a:r>
            <a:r>
              <a:rPr lang="en-GB" sz="2000" b="1" dirty="0">
                <a:solidFill>
                  <a:srgbClr val="FF0000"/>
                </a:solidFill>
              </a:rPr>
              <a:t>students’ performance (learning outcomes) </a:t>
            </a:r>
            <a:r>
              <a:rPr lang="en-GB" sz="2000" dirty="0"/>
              <a:t>and for </a:t>
            </a:r>
            <a:r>
              <a:rPr lang="en-GB" sz="2000" b="1" dirty="0"/>
              <a:t>developing the quality of education</a:t>
            </a:r>
            <a:r>
              <a:rPr lang="en-GB" sz="2000" dirty="0"/>
              <a:t>.</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b="1" dirty="0">
                <a:solidFill>
                  <a:srgbClr val="FF0000"/>
                </a:solidFill>
              </a:rPr>
              <a:t>Participatory approach</a:t>
            </a:r>
            <a:r>
              <a:rPr lang="en-GB" sz="2000" dirty="0"/>
              <a:t>.</a:t>
            </a:r>
            <a:endParaRPr lang="en-US" dirty="0"/>
          </a:p>
        </p:txBody>
      </p:sp>
    </p:spTree>
    <p:extLst>
      <p:ext uri="{BB962C8B-B14F-4D97-AF65-F5344CB8AC3E}">
        <p14:creationId xmlns:p14="http://schemas.microsoft.com/office/powerpoint/2010/main" val="2561376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09401" y="0"/>
            <a:ext cx="11573197" cy="412573"/>
          </a:xfrm>
        </p:spPr>
        <p:txBody>
          <a:bodyPr>
            <a:normAutofit fontScale="25000" lnSpcReduction="20000"/>
          </a:bodyPr>
          <a:lstStyle/>
          <a:p>
            <a:endParaRPr lang="en-US" b="1" dirty="0">
              <a:solidFill>
                <a:schemeClr val="tx1"/>
              </a:solidFill>
            </a:endParaRPr>
          </a:p>
          <a:p>
            <a:r>
              <a:rPr lang="en-US" sz="11200" b="1" dirty="0">
                <a:solidFill>
                  <a:schemeClr val="tx1"/>
                </a:solidFill>
                <a:latin typeface="+mn-lt"/>
              </a:rPr>
              <a:t>Why decentralizing education management to school levels?</a:t>
            </a:r>
            <a:endParaRPr lang="en-US" sz="11200" b="1" dirty="0">
              <a:latin typeface="+mn-lt"/>
            </a:endParaRPr>
          </a:p>
          <a:p>
            <a:endParaRPr lang="en-US" dirty="0"/>
          </a:p>
        </p:txBody>
      </p:sp>
      <p:sp>
        <p:nvSpPr>
          <p:cNvPr id="4" name="Rectangle 3"/>
          <p:cNvSpPr/>
          <p:nvPr/>
        </p:nvSpPr>
        <p:spPr>
          <a:xfrm>
            <a:off x="0" y="510036"/>
            <a:ext cx="12192000" cy="6401753"/>
          </a:xfrm>
          <a:prstGeom prst="rect">
            <a:avLst/>
          </a:prstGeom>
          <a:solidFill>
            <a:schemeClr val="bg1"/>
          </a:solidFill>
        </p:spPr>
        <p:txBody>
          <a:bodyPr wrap="square">
            <a:spAutoFit/>
          </a:bodyPr>
          <a:lstStyle/>
          <a:p>
            <a:pPr marL="285750" indent="-285750">
              <a:buFont typeface="Arial" panose="020B0604020202020204" pitchFamily="34" charset="0"/>
              <a:buChar char="•"/>
            </a:pPr>
            <a:r>
              <a:rPr lang="en-US" sz="2000" b="1" dirty="0"/>
              <a:t>Democratic: </a:t>
            </a:r>
            <a:r>
              <a:rPr lang="en-US" sz="2000" dirty="0"/>
              <a:t>distribution of powers, regulating institutional and individual behavior, allocating funds, empowerment and ownership.</a:t>
            </a:r>
          </a:p>
          <a:p>
            <a:pPr marL="285750" indent="-285750">
              <a:buFont typeface="Arial" panose="020B0604020202020204" pitchFamily="34" charset="0"/>
              <a:buChar char="•"/>
            </a:pPr>
            <a:r>
              <a:rPr lang="en-US" sz="2000" b="1" dirty="0"/>
              <a:t>Recognition. of, and responsiveness to, local needs</a:t>
            </a:r>
            <a:r>
              <a:rPr lang="en-US" sz="2000" dirty="0"/>
              <a:t>:  large bureaucracies can overlook peripheral needs and ignore ethnic, linguistic, and regional cultural variation, while SBM allows local decision makers adapt education policies to local realities and needs and determine the appropriate mix of inputs.</a:t>
            </a:r>
          </a:p>
          <a:p>
            <a:pPr marL="285750" indent="-285750">
              <a:buFont typeface="Arial" panose="020B0604020202020204" pitchFamily="34" charset="0"/>
              <a:buChar char="•"/>
            </a:pPr>
            <a:r>
              <a:rPr lang="en-US" sz="2000" b="1" dirty="0"/>
              <a:t>More effective educational delivery </a:t>
            </a:r>
            <a:r>
              <a:rPr lang="en-US" sz="2000" dirty="0"/>
              <a:t>and use of resources at school, local, and regional levels. </a:t>
            </a:r>
          </a:p>
          <a:p>
            <a:pPr marL="285750" indent="-285750">
              <a:buFont typeface="Arial" panose="020B0604020202020204" pitchFamily="34" charset="0"/>
              <a:buChar char="•"/>
            </a:pPr>
            <a:r>
              <a:rPr lang="en-US" sz="2000" dirty="0"/>
              <a:t>Improved </a:t>
            </a:r>
            <a:r>
              <a:rPr lang="en-US" sz="2000" b="1" dirty="0"/>
              <a:t>communication between stakeholders, facilitating principals’ awareness of teacher and parent concerns</a:t>
            </a:r>
            <a:r>
              <a:rPr lang="en-US" sz="2000" dirty="0"/>
              <a:t>.</a:t>
            </a:r>
          </a:p>
          <a:p>
            <a:pPr marL="285750" indent="-285750">
              <a:buFont typeface="Arial" panose="020B0604020202020204" pitchFamily="34" charset="0"/>
              <a:buChar char="•"/>
            </a:pPr>
            <a:r>
              <a:rPr lang="en-US" sz="2000" b="1" dirty="0"/>
              <a:t>Greater accountability </a:t>
            </a:r>
            <a:r>
              <a:rPr lang="en-US" sz="2000" dirty="0"/>
              <a:t>of schools and teachers to students, parents, and local communities.</a:t>
            </a:r>
          </a:p>
          <a:p>
            <a:pPr marL="285750" indent="-285750">
              <a:buFont typeface="Arial" panose="020B0604020202020204" pitchFamily="34" charset="0"/>
              <a:buChar char="•"/>
            </a:pPr>
            <a:r>
              <a:rPr lang="en-US" sz="2000" dirty="0"/>
              <a:t>More </a:t>
            </a:r>
            <a:r>
              <a:rPr lang="en-US" sz="2000" b="1" dirty="0"/>
              <a:t>transparent, reducing opportunities for corruption</a:t>
            </a:r>
            <a:r>
              <a:rPr lang="en-US" sz="2000" dirty="0"/>
              <a:t>.</a:t>
            </a:r>
          </a:p>
          <a:p>
            <a:pPr marL="285750" indent="-285750">
              <a:buFont typeface="Arial" panose="020B0604020202020204" pitchFamily="34" charset="0"/>
              <a:buChar char="•"/>
            </a:pPr>
            <a:r>
              <a:rPr lang="en-US" sz="2000" dirty="0"/>
              <a:t>Decisions made by groups, which are generally better than ones made by individuals.</a:t>
            </a:r>
          </a:p>
          <a:p>
            <a:pPr marL="285750" indent="-285750">
              <a:buFont typeface="Arial" panose="020B0604020202020204" pitchFamily="34" charset="0"/>
              <a:buChar char="•"/>
            </a:pPr>
            <a:r>
              <a:rPr lang="en-US" sz="2000" dirty="0"/>
              <a:t>High levels of </a:t>
            </a:r>
            <a:r>
              <a:rPr lang="en-US" sz="2000" b="1" dirty="0"/>
              <a:t>professionalism</a:t>
            </a:r>
            <a:r>
              <a:rPr lang="en-US" sz="2000" dirty="0"/>
              <a:t> in schools.</a:t>
            </a:r>
          </a:p>
          <a:p>
            <a:pPr marL="285750" indent="-285750">
              <a:buFont typeface="Arial" panose="020B0604020202020204" pitchFamily="34" charset="0"/>
              <a:buChar char="•"/>
            </a:pPr>
            <a:r>
              <a:rPr lang="en-US" sz="2000" dirty="0"/>
              <a:t>Improved </a:t>
            </a:r>
            <a:r>
              <a:rPr lang="en-US" sz="2000" b="1" dirty="0"/>
              <a:t>student retention and learning</a:t>
            </a:r>
            <a:r>
              <a:rPr lang="en-US" sz="2000" dirty="0"/>
              <a:t>. </a:t>
            </a:r>
          </a:p>
          <a:p>
            <a:pPr marL="285750" indent="-285750">
              <a:buFont typeface="Arial" panose="020B0604020202020204" pitchFamily="34" charset="0"/>
              <a:buChar char="•"/>
            </a:pPr>
            <a:r>
              <a:rPr lang="en-US" sz="2000" dirty="0"/>
              <a:t>Training for parents and other stakeholders in </a:t>
            </a:r>
            <a:r>
              <a:rPr lang="en-US" sz="2000" b="1" dirty="0"/>
              <a:t>shared decision-making</a:t>
            </a:r>
            <a:r>
              <a:rPr lang="en-US" sz="2000" dirty="0"/>
              <a:t>, </a:t>
            </a:r>
            <a:r>
              <a:rPr lang="en-US" sz="2000" b="1" dirty="0"/>
              <a:t>interpersonal skills</a:t>
            </a:r>
            <a:r>
              <a:rPr lang="en-US" sz="2000" dirty="0"/>
              <a:t>, and </a:t>
            </a:r>
            <a:r>
              <a:rPr lang="en-US" sz="2000" b="1" dirty="0"/>
              <a:t>management skills </a:t>
            </a:r>
            <a:r>
              <a:rPr lang="en-US" sz="2000" dirty="0"/>
              <a:t>can benefit the community as a whole.</a:t>
            </a:r>
          </a:p>
          <a:p>
            <a:pPr marL="285750" indent="-285750">
              <a:buFont typeface="Arial" panose="020B0604020202020204" pitchFamily="34" charset="0"/>
              <a:buChar char="•"/>
            </a:pPr>
            <a:r>
              <a:rPr lang="en-US" sz="2000" dirty="0"/>
              <a:t>The development of SBM  is:</a:t>
            </a:r>
          </a:p>
          <a:p>
            <a:pPr marL="742950" lvl="1" indent="-285750">
              <a:buFont typeface="Arial" panose="020B0604020202020204" pitchFamily="34" charset="0"/>
              <a:buChar char="•"/>
            </a:pPr>
            <a:r>
              <a:rPr lang="en-US" dirty="0"/>
              <a:t>relatively </a:t>
            </a:r>
            <a:r>
              <a:rPr lang="en-US" b="1" dirty="0"/>
              <a:t>inexpensive</a:t>
            </a:r>
            <a:r>
              <a:rPr lang="en-US" dirty="0"/>
              <a:t> as it in demand for </a:t>
            </a:r>
            <a:r>
              <a:rPr lang="en-US" b="1" dirty="0"/>
              <a:t>greater freedom</a:t>
            </a:r>
            <a:r>
              <a:rPr lang="en-US" dirty="0"/>
              <a:t>,</a:t>
            </a:r>
          </a:p>
          <a:p>
            <a:pPr marL="742950" lvl="1" indent="-285750">
              <a:buFont typeface="Arial" panose="020B0604020202020204" pitchFamily="34" charset="0"/>
              <a:buChar char="•"/>
            </a:pPr>
            <a:r>
              <a:rPr lang="en-US" b="1" dirty="0"/>
              <a:t>reducing cost of maintaining</a:t>
            </a:r>
            <a:r>
              <a:rPr lang="en-US" dirty="0"/>
              <a:t> a large central bureaucracy,</a:t>
            </a:r>
          </a:p>
          <a:p>
            <a:pPr marL="742950" lvl="1" indent="-285750">
              <a:buFont typeface="Arial" panose="020B0604020202020204" pitchFamily="34" charset="0"/>
              <a:buChar char="•"/>
            </a:pPr>
            <a:r>
              <a:rPr lang="en-US" b="1" dirty="0"/>
              <a:t>empowering the community</a:t>
            </a:r>
            <a:r>
              <a:rPr lang="en-US" dirty="0"/>
              <a:t>,</a:t>
            </a:r>
          </a:p>
          <a:p>
            <a:pPr marL="742950" lvl="1" indent="-285750">
              <a:buFont typeface="Arial" panose="020B0604020202020204" pitchFamily="34" charset="0"/>
              <a:buChar char="•"/>
            </a:pPr>
            <a:r>
              <a:rPr lang="en-US" dirty="0"/>
              <a:t>achieving higher levels of </a:t>
            </a:r>
            <a:r>
              <a:rPr lang="en-US" b="1" dirty="0"/>
              <a:t>professionalism</a:t>
            </a:r>
            <a:r>
              <a:rPr lang="en-US" dirty="0"/>
              <a:t> through the involvement of teachers in decision-making,</a:t>
            </a:r>
          </a:p>
          <a:p>
            <a:pPr marL="742950" lvl="1" indent="-285750">
              <a:buFont typeface="Arial" panose="020B0604020202020204" pitchFamily="34" charset="0"/>
              <a:buChar char="•"/>
            </a:pPr>
            <a:r>
              <a:rPr lang="en-US" dirty="0"/>
              <a:t>realization that different schools have different mixes of student needs that cannot be addressed centrally. </a:t>
            </a:r>
          </a:p>
        </p:txBody>
      </p:sp>
    </p:spTree>
    <p:extLst>
      <p:ext uri="{BB962C8B-B14F-4D97-AF65-F5344CB8AC3E}">
        <p14:creationId xmlns:p14="http://schemas.microsoft.com/office/powerpoint/2010/main" val="2532578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25089" y="218487"/>
            <a:ext cx="11573197" cy="615232"/>
          </a:xfrm>
        </p:spPr>
        <p:txBody>
          <a:bodyPr>
            <a:noAutofit/>
          </a:bodyPr>
          <a:lstStyle/>
          <a:p>
            <a:r>
              <a:rPr lang="en-US" sz="2800" b="1" dirty="0">
                <a:latin typeface="+mn-lt"/>
              </a:rPr>
              <a:t>Accountability framework</a:t>
            </a:r>
            <a:endParaRPr lang="en-US" sz="2800" dirty="0">
              <a:latin typeface="+mn-lt"/>
            </a:endParaRPr>
          </a:p>
        </p:txBody>
      </p:sp>
      <p:pic>
        <p:nvPicPr>
          <p:cNvPr id="3" name="Picture 2"/>
          <p:cNvPicPr>
            <a:picLocks noChangeAspect="1"/>
          </p:cNvPicPr>
          <p:nvPr/>
        </p:nvPicPr>
        <p:blipFill>
          <a:blip r:embed="rId2"/>
          <a:stretch>
            <a:fillRect/>
          </a:stretch>
        </p:blipFill>
        <p:spPr>
          <a:xfrm>
            <a:off x="954741" y="833720"/>
            <a:ext cx="10313894" cy="5593974"/>
          </a:xfrm>
          <a:prstGeom prst="rect">
            <a:avLst/>
          </a:prstGeom>
        </p:spPr>
      </p:pic>
    </p:spTree>
    <p:extLst>
      <p:ext uri="{BB962C8B-B14F-4D97-AF65-F5344CB8AC3E}">
        <p14:creationId xmlns:p14="http://schemas.microsoft.com/office/powerpoint/2010/main" val="2486604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09400" y="258618"/>
            <a:ext cx="11573197" cy="359738"/>
          </a:xfrm>
        </p:spPr>
        <p:txBody>
          <a:bodyPr>
            <a:noAutofit/>
          </a:bodyPr>
          <a:lstStyle/>
          <a:p>
            <a:r>
              <a:rPr lang="en-US" sz="2800" b="1" dirty="0">
                <a:latin typeface="+mn-lt"/>
              </a:rPr>
              <a:t>Models of SBM</a:t>
            </a:r>
          </a:p>
        </p:txBody>
      </p:sp>
      <p:sp>
        <p:nvSpPr>
          <p:cNvPr id="3" name="Rectangle 2"/>
          <p:cNvSpPr/>
          <p:nvPr/>
        </p:nvSpPr>
        <p:spPr>
          <a:xfrm>
            <a:off x="110835" y="883752"/>
            <a:ext cx="11970328" cy="5847755"/>
          </a:xfrm>
          <a:prstGeom prst="rect">
            <a:avLst/>
          </a:prstGeom>
          <a:solidFill>
            <a:schemeClr val="bg1"/>
          </a:solidFill>
        </p:spPr>
        <p:txBody>
          <a:bodyPr wrap="square">
            <a:spAutoFit/>
          </a:bodyPr>
          <a:lstStyle/>
          <a:p>
            <a:pPr marL="285750" indent="-285750">
              <a:buFont typeface="Arial" panose="020B0604020202020204" pitchFamily="34" charset="0"/>
              <a:buChar char="•"/>
            </a:pPr>
            <a:r>
              <a:rPr lang="en-US" sz="2000" b="1" dirty="0"/>
              <a:t>Administrative control:</a:t>
            </a:r>
            <a:r>
              <a:rPr lang="en-US" dirty="0"/>
              <a:t>	</a:t>
            </a:r>
          </a:p>
          <a:p>
            <a:pPr marL="398463"/>
            <a:r>
              <a:rPr lang="en-US" sz="2000" dirty="0"/>
              <a:t>devolves authority to the </a:t>
            </a:r>
            <a:r>
              <a:rPr lang="en-US" sz="2000" dirty="0">
                <a:solidFill>
                  <a:srgbClr val="FF0000"/>
                </a:solidFill>
              </a:rPr>
              <a:t>school principal</a:t>
            </a:r>
            <a:r>
              <a:rPr lang="en-US" sz="2000" dirty="0"/>
              <a:t>. This model aims to make each school more </a:t>
            </a:r>
            <a:r>
              <a:rPr lang="en-US" sz="2000" dirty="0">
                <a:solidFill>
                  <a:srgbClr val="FF0000"/>
                </a:solidFill>
              </a:rPr>
              <a:t>accountable</a:t>
            </a:r>
            <a:r>
              <a:rPr lang="en-US" sz="2000" dirty="0"/>
              <a:t> to the central district or board office. The benefits of this kind of SBM include increasing the </a:t>
            </a:r>
            <a:r>
              <a:rPr lang="en-US" sz="2000" dirty="0">
                <a:solidFill>
                  <a:srgbClr val="FF0000"/>
                </a:solidFill>
              </a:rPr>
              <a:t>efficiency</a:t>
            </a:r>
            <a:r>
              <a:rPr lang="en-US" sz="2000" dirty="0"/>
              <a:t> of expenditures on personnel and curriculum, and making one person at each school more accountable to the central authority.</a:t>
            </a:r>
          </a:p>
          <a:p>
            <a:endParaRPr lang="en-US" dirty="0"/>
          </a:p>
          <a:p>
            <a:pPr marL="285750" indent="-285750">
              <a:buFont typeface="Arial" panose="020B0604020202020204" pitchFamily="34" charset="0"/>
              <a:buChar char="•"/>
            </a:pPr>
            <a:r>
              <a:rPr lang="en-US" sz="2000" b="1" dirty="0"/>
              <a:t>Professional control:</a:t>
            </a:r>
            <a:r>
              <a:rPr lang="en-US" dirty="0"/>
              <a:t>	</a:t>
            </a:r>
          </a:p>
          <a:p>
            <a:pPr marL="398463"/>
            <a:r>
              <a:rPr lang="en-US" sz="2000" dirty="0"/>
              <a:t>devolves the main decision-making authority </a:t>
            </a:r>
            <a:r>
              <a:rPr lang="en-US" sz="2000" dirty="0">
                <a:solidFill>
                  <a:srgbClr val="FF0000"/>
                </a:solidFill>
              </a:rPr>
              <a:t>to teachers</a:t>
            </a:r>
            <a:r>
              <a:rPr lang="en-US" sz="2000" dirty="0"/>
              <a:t>. This model aims to make better use of </a:t>
            </a:r>
            <a:r>
              <a:rPr lang="en-US" sz="2000" dirty="0">
                <a:solidFill>
                  <a:srgbClr val="FF0000"/>
                </a:solidFill>
              </a:rPr>
              <a:t>teachers’ knowledge </a:t>
            </a:r>
            <a:r>
              <a:rPr lang="en-US" sz="2000" dirty="0"/>
              <a:t>of what the school needs at the classroom level. Participating fully in the decision-making process can also motivate teachers to perform better and can lead to greater efficiency and effectiveness in teaching.</a:t>
            </a:r>
          </a:p>
          <a:p>
            <a:endParaRPr lang="en-US" dirty="0"/>
          </a:p>
          <a:p>
            <a:pPr marL="285750" indent="-285750">
              <a:buFont typeface="Arial" panose="020B0604020202020204" pitchFamily="34" charset="0"/>
              <a:buChar char="•"/>
            </a:pPr>
            <a:r>
              <a:rPr lang="en-US" sz="2000" b="1" dirty="0"/>
              <a:t>Community control:</a:t>
            </a:r>
            <a:r>
              <a:rPr lang="en-US" dirty="0"/>
              <a:t>	</a:t>
            </a:r>
          </a:p>
          <a:p>
            <a:pPr marL="398463"/>
            <a:r>
              <a:rPr lang="en-US" sz="2000" dirty="0"/>
              <a:t>devolves the main decision-making authority </a:t>
            </a:r>
            <a:r>
              <a:rPr lang="en-US" sz="2000" dirty="0">
                <a:solidFill>
                  <a:srgbClr val="FF0000"/>
                </a:solidFill>
              </a:rPr>
              <a:t>to parents or the local community</a:t>
            </a:r>
            <a:r>
              <a:rPr lang="en-US" sz="2000" dirty="0"/>
              <a:t>. Under this model, teachers and principals are assumed to become more responsive to parents’ needs. Another benefit is that the </a:t>
            </a:r>
            <a:r>
              <a:rPr lang="en-US" sz="2000" dirty="0">
                <a:solidFill>
                  <a:srgbClr val="FF0000"/>
                </a:solidFill>
              </a:rPr>
              <a:t>curriculum can reflect local needs and preferences</a:t>
            </a:r>
            <a:r>
              <a:rPr lang="en-US" sz="2000" dirty="0"/>
              <a:t>.</a:t>
            </a:r>
          </a:p>
          <a:p>
            <a:endParaRPr lang="en-US" dirty="0"/>
          </a:p>
          <a:p>
            <a:pPr marL="285750" indent="-285750">
              <a:buFont typeface="Arial" panose="020B0604020202020204" pitchFamily="34" charset="0"/>
              <a:buChar char="•"/>
            </a:pPr>
            <a:r>
              <a:rPr lang="en-US" sz="2000" b="1" dirty="0"/>
              <a:t>Balanced control:</a:t>
            </a:r>
            <a:r>
              <a:rPr lang="en-US" dirty="0"/>
              <a:t>	</a:t>
            </a:r>
          </a:p>
          <a:p>
            <a:pPr marL="398463"/>
            <a:r>
              <a:rPr lang="en-US" sz="2000" dirty="0"/>
              <a:t>balance decision-making authority between </a:t>
            </a:r>
            <a:r>
              <a:rPr lang="en-US" sz="2000" dirty="0">
                <a:solidFill>
                  <a:srgbClr val="FF0000"/>
                </a:solidFill>
              </a:rPr>
              <a:t>parents, teachers</a:t>
            </a:r>
            <a:r>
              <a:rPr lang="en-US" sz="2000" dirty="0"/>
              <a:t>, </a:t>
            </a:r>
            <a:r>
              <a:rPr lang="en-US" sz="2000" dirty="0">
                <a:solidFill>
                  <a:srgbClr val="FF0000"/>
                </a:solidFill>
              </a:rPr>
              <a:t>principals, officials and other stakeholders </a:t>
            </a:r>
            <a:r>
              <a:rPr lang="en-US" sz="2000" dirty="0"/>
              <a:t>who are the two main stakeholders in any school. It aims to take advantage of teachers’ detailed knowledge of the school to improve school management and to make schools more accountable to parents.</a:t>
            </a:r>
            <a:endParaRPr lang="en-US" sz="2000" dirty="0">
              <a:latin typeface="Times" panose="02020603060405020304" pitchFamily="18" charset="0"/>
            </a:endParaRPr>
          </a:p>
        </p:txBody>
      </p:sp>
    </p:spTree>
    <p:extLst>
      <p:ext uri="{BB962C8B-B14F-4D97-AF65-F5344CB8AC3E}">
        <p14:creationId xmlns:p14="http://schemas.microsoft.com/office/powerpoint/2010/main" val="219737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23529" y="124357"/>
            <a:ext cx="11573197" cy="480761"/>
          </a:xfrm>
        </p:spPr>
        <p:txBody>
          <a:bodyPr>
            <a:normAutofit fontScale="25000" lnSpcReduction="20000"/>
          </a:bodyPr>
          <a:lstStyle/>
          <a:p>
            <a:endParaRPr lang="en-US" sz="8600" b="1" dirty="0"/>
          </a:p>
          <a:p>
            <a:r>
              <a:rPr lang="en-US" sz="8600" b="1" dirty="0">
                <a:latin typeface="+mn-lt"/>
              </a:rPr>
              <a:t>Are we decentralized </a:t>
            </a:r>
            <a:r>
              <a:rPr lang="en-US" sz="8600" b="1" dirty="0">
                <a:solidFill>
                  <a:schemeClr val="tx1"/>
                </a:solidFill>
                <a:latin typeface="+mn-lt"/>
              </a:rPr>
              <a:t>education management to school levels?</a:t>
            </a:r>
            <a:endParaRPr lang="en-US" sz="8600" b="1" dirty="0">
              <a:latin typeface="+mn-lt"/>
            </a:endParaRPr>
          </a:p>
          <a:p>
            <a:r>
              <a:rPr lang="en-US" dirty="0"/>
              <a:t> </a:t>
            </a:r>
          </a:p>
        </p:txBody>
      </p:sp>
      <p:sp>
        <p:nvSpPr>
          <p:cNvPr id="3" name="Rectangle 2"/>
          <p:cNvSpPr/>
          <p:nvPr/>
        </p:nvSpPr>
        <p:spPr>
          <a:xfrm>
            <a:off x="484094" y="1063756"/>
            <a:ext cx="11412632" cy="4985980"/>
          </a:xfrm>
          <a:prstGeom prst="rect">
            <a:avLst/>
          </a:prstGeom>
        </p:spPr>
        <p:txBody>
          <a:bodyPr wrap="square">
            <a:spAutoFit/>
          </a:bodyPr>
          <a:lstStyle/>
          <a:p>
            <a:pPr marL="285750" indent="-285750">
              <a:buFont typeface="Arial" panose="020B0604020202020204" pitchFamily="34" charset="0"/>
              <a:buChar char="•"/>
            </a:pPr>
            <a:r>
              <a:rPr lang="en-US" sz="2000" b="1" dirty="0"/>
              <a:t>Administrative</a:t>
            </a:r>
          </a:p>
          <a:p>
            <a:endParaRPr lang="en-US" sz="2000" b="1" dirty="0"/>
          </a:p>
          <a:p>
            <a:pPr marL="285750" indent="-285750">
              <a:buFont typeface="Arial" panose="020B0604020202020204" pitchFamily="34" charset="0"/>
              <a:buChar char="•"/>
            </a:pPr>
            <a:r>
              <a:rPr lang="en-US" sz="2000" b="1" dirty="0"/>
              <a:t>Financial</a:t>
            </a:r>
          </a:p>
          <a:p>
            <a:pPr marL="285750" indent="-285750">
              <a:buFont typeface="Arial" panose="020B0604020202020204" pitchFamily="34" charset="0"/>
              <a:buChar char="•"/>
            </a:pPr>
            <a:endParaRPr lang="en-US" sz="2000" b="1" dirty="0"/>
          </a:p>
          <a:p>
            <a:pPr marL="285750" indent="-285750">
              <a:buFont typeface="Arial" panose="020B0604020202020204" pitchFamily="34" charset="0"/>
              <a:buChar char="•"/>
            </a:pPr>
            <a:r>
              <a:rPr lang="en-US" sz="2000" b="1" dirty="0"/>
              <a:t>Quality</a:t>
            </a:r>
          </a:p>
          <a:p>
            <a:pPr marL="285750" indent="-285750">
              <a:buFont typeface="Arial" panose="020B0604020202020204" pitchFamily="34" charset="0"/>
              <a:buChar char="•"/>
            </a:pPr>
            <a:endParaRPr lang="en-US" sz="2000" b="1" dirty="0"/>
          </a:p>
          <a:p>
            <a:pPr marL="285750" indent="-285750">
              <a:buFont typeface="Arial" panose="020B0604020202020204" pitchFamily="34" charset="0"/>
              <a:buChar char="•"/>
            </a:pPr>
            <a:r>
              <a:rPr lang="en-US" sz="2000" b="1" dirty="0"/>
              <a:t>Learning resources</a:t>
            </a:r>
          </a:p>
          <a:p>
            <a:pPr marL="285750" indent="-285750">
              <a:buFont typeface="Arial" panose="020B0604020202020204" pitchFamily="34" charset="0"/>
              <a:buChar char="•"/>
            </a:pPr>
            <a:endParaRPr lang="en-US" sz="2000" b="1" dirty="0"/>
          </a:p>
          <a:p>
            <a:pPr marL="285750" indent="-285750">
              <a:buFont typeface="Arial" panose="020B0604020202020204" pitchFamily="34" charset="0"/>
              <a:buChar char="•"/>
            </a:pPr>
            <a:r>
              <a:rPr lang="en-US" sz="2000" b="1" dirty="0"/>
              <a:t>Time</a:t>
            </a:r>
          </a:p>
          <a:p>
            <a:pPr marL="285750" indent="-285750">
              <a:buFont typeface="Arial" panose="020B0604020202020204" pitchFamily="34" charset="0"/>
              <a:buChar char="•"/>
            </a:pPr>
            <a:endParaRPr lang="en-US" sz="2000" b="1" dirty="0"/>
          </a:p>
          <a:p>
            <a:pPr marL="285750" indent="-285750">
              <a:buFont typeface="Arial" panose="020B0604020202020204" pitchFamily="34" charset="0"/>
              <a:buChar char="•"/>
            </a:pPr>
            <a:r>
              <a:rPr lang="en-US" sz="2000" b="1" dirty="0"/>
              <a:t>Improving learning outcomes</a:t>
            </a:r>
          </a:p>
          <a:p>
            <a:pPr marL="285750" indent="-285750">
              <a:buFont typeface="Arial" panose="020B0604020202020204" pitchFamily="34" charset="0"/>
              <a:buChar char="•"/>
            </a:pPr>
            <a:endParaRPr lang="en-US" sz="2000" b="1" dirty="0"/>
          </a:p>
          <a:p>
            <a:pPr marL="285750" indent="-285750">
              <a:buFont typeface="Arial" panose="020B0604020202020204" pitchFamily="34" charset="0"/>
              <a:buChar char="•"/>
            </a:pPr>
            <a:r>
              <a:rPr lang="en-US" sz="2000" b="1" dirty="0"/>
              <a:t>Improving socio-emotional skills</a:t>
            </a:r>
          </a:p>
          <a:p>
            <a:pPr marL="285750" indent="-285750">
              <a:buFont typeface="Arial" panose="020B0604020202020204" pitchFamily="34" charset="0"/>
              <a:buChar char="•"/>
            </a:pPr>
            <a:endParaRPr lang="en-US" sz="2000" b="1" dirty="0"/>
          </a:p>
          <a:p>
            <a:pPr marL="285750" indent="-285750">
              <a:buFont typeface="Arial" panose="020B0604020202020204" pitchFamily="34" charset="0"/>
              <a:buChar char="•"/>
            </a:pPr>
            <a:r>
              <a:rPr lang="en-US" sz="2000" b="1" dirty="0"/>
              <a:t>Teacher development, SBPTD, CPD, CPLD</a:t>
            </a:r>
          </a:p>
          <a:p>
            <a:endParaRPr lang="en-US" dirty="0"/>
          </a:p>
        </p:txBody>
      </p:sp>
    </p:spTree>
    <p:extLst>
      <p:ext uri="{BB962C8B-B14F-4D97-AF65-F5344CB8AC3E}">
        <p14:creationId xmlns:p14="http://schemas.microsoft.com/office/powerpoint/2010/main" val="4090042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23528" y="178145"/>
            <a:ext cx="11573197" cy="561444"/>
          </a:xfrm>
        </p:spPr>
        <p:txBody>
          <a:bodyPr>
            <a:noAutofit/>
          </a:bodyPr>
          <a:lstStyle/>
          <a:p>
            <a:r>
              <a:rPr lang="en-US" sz="3200" b="1" dirty="0"/>
              <a:t>Initiatives</a:t>
            </a:r>
          </a:p>
        </p:txBody>
      </p:sp>
      <p:sp>
        <p:nvSpPr>
          <p:cNvPr id="3" name="Rectangle 2"/>
          <p:cNvSpPr/>
          <p:nvPr/>
        </p:nvSpPr>
        <p:spPr>
          <a:xfrm>
            <a:off x="431105" y="994646"/>
            <a:ext cx="11573197" cy="5293757"/>
          </a:xfrm>
          <a:prstGeom prst="rect">
            <a:avLst/>
          </a:prstGeom>
        </p:spPr>
        <p:txBody>
          <a:bodyPr wrap="square">
            <a:spAutoFit/>
          </a:bodyPr>
          <a:lstStyle/>
          <a:p>
            <a:pPr marL="285750" indent="-285750">
              <a:buFont typeface="Arial" panose="020B0604020202020204" pitchFamily="34" charset="0"/>
              <a:buChar char="•"/>
            </a:pPr>
            <a:r>
              <a:rPr lang="en-US" sz="2000" dirty="0"/>
              <a:t>1982: establishment of SDSs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1993: introduced SDBs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1995: certain issues such as insignificant transfer of financial autonomy</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2000: NBUCRAM, Quality Inputs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2006-2011: PSI as the national policy initiative: all government schools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2013: Circular No. 7/2013 dated November 28, 2013</a:t>
            </a:r>
          </a:p>
          <a:p>
            <a:endParaRPr lang="en-US" sz="2000" dirty="0"/>
          </a:p>
          <a:p>
            <a:pPr marL="285750" indent="-285750">
              <a:buFont typeface="Arial" panose="020B0604020202020204" pitchFamily="34" charset="0"/>
              <a:buChar char="•"/>
            </a:pPr>
            <a:r>
              <a:rPr lang="en-US" sz="2000" dirty="0"/>
              <a:t>2018: Circular No. 26/2018 dated June 22, 2018</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2018/19: EPSI: all government schools</a:t>
            </a:r>
            <a:endParaRPr lang="en-US" dirty="0"/>
          </a:p>
          <a:p>
            <a:endParaRPr lang="en-US" dirty="0"/>
          </a:p>
        </p:txBody>
      </p:sp>
    </p:spTree>
    <p:extLst>
      <p:ext uri="{BB962C8B-B14F-4D97-AF65-F5344CB8AC3E}">
        <p14:creationId xmlns:p14="http://schemas.microsoft.com/office/powerpoint/2010/main" val="3616182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36976" y="218487"/>
            <a:ext cx="11573197" cy="521102"/>
          </a:xfrm>
        </p:spPr>
        <p:txBody>
          <a:bodyPr>
            <a:noAutofit/>
          </a:bodyPr>
          <a:lstStyle/>
          <a:p>
            <a:r>
              <a:rPr lang="en-US" sz="3600" b="1" dirty="0">
                <a:latin typeface="+mn-lt"/>
              </a:rPr>
              <a:t>Success </a:t>
            </a:r>
          </a:p>
        </p:txBody>
      </p:sp>
      <p:sp>
        <p:nvSpPr>
          <p:cNvPr id="3" name="Rectangle 2"/>
          <p:cNvSpPr/>
          <p:nvPr/>
        </p:nvSpPr>
        <p:spPr>
          <a:xfrm>
            <a:off x="659741" y="739589"/>
            <a:ext cx="11250432" cy="5940088"/>
          </a:xfrm>
          <a:prstGeom prst="rect">
            <a:avLst/>
          </a:prstGeom>
        </p:spPr>
        <p:txBody>
          <a:bodyPr wrap="square">
            <a:spAutoFit/>
          </a:bodyPr>
          <a:lstStyle/>
          <a:p>
            <a:pPr marL="285750" indent="-285750">
              <a:buFont typeface="Arial" panose="020B0604020202020204" pitchFamily="34" charset="0"/>
              <a:buChar char="•"/>
            </a:pPr>
            <a:r>
              <a:rPr lang="en-US" sz="2000" dirty="0"/>
              <a:t>Effects of SBM on </a:t>
            </a:r>
            <a:r>
              <a:rPr lang="en-US" sz="2000" dirty="0">
                <a:solidFill>
                  <a:srgbClr val="FF0000"/>
                </a:solidFill>
              </a:rPr>
              <a:t>equity</a:t>
            </a:r>
            <a:r>
              <a:rPr lang="en-US" sz="2000" dirty="0"/>
              <a:t> in education</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Equity of distribution of resources is determined by three principles: </a:t>
            </a:r>
            <a:r>
              <a:rPr lang="en-US" sz="2000" b="1" dirty="0">
                <a:solidFill>
                  <a:srgbClr val="0070C0"/>
                </a:solidFill>
              </a:rPr>
              <a:t>procedural equity and distributional equity</a:t>
            </a:r>
            <a:r>
              <a:rPr lang="en-US" sz="2000" dirty="0"/>
              <a:t>:</a:t>
            </a:r>
          </a:p>
          <a:p>
            <a:pPr marL="742950" lvl="1" indent="-285750">
              <a:buFont typeface="Arial" panose="020B0604020202020204" pitchFamily="34" charset="0"/>
              <a:buChar char="•"/>
            </a:pPr>
            <a:r>
              <a:rPr lang="en-US" sz="2000" dirty="0"/>
              <a:t>horizontal equity (treating equally those who are equally situated);</a:t>
            </a:r>
          </a:p>
          <a:p>
            <a:pPr marL="742950" lvl="1" indent="-285750">
              <a:buFont typeface="Arial" panose="020B0604020202020204" pitchFamily="34" charset="0"/>
              <a:buChar char="•"/>
            </a:pPr>
            <a:r>
              <a:rPr lang="en-US" sz="2000" dirty="0"/>
              <a:t>vertical equity (treating students who have different needs with different levels of resources); and</a:t>
            </a:r>
          </a:p>
          <a:p>
            <a:pPr marL="742950" lvl="1" indent="-285750">
              <a:buFont typeface="Arial" panose="020B0604020202020204" pitchFamily="34" charset="0"/>
              <a:buChar char="•"/>
            </a:pPr>
            <a:r>
              <a:rPr lang="en-US" sz="2000" dirty="0"/>
              <a:t>equal educational opportunity (all children should have equal opportunities to succeed without being discriminated against on account of their characteristics or place of residence).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Effects of SBM on </a:t>
            </a:r>
            <a:r>
              <a:rPr lang="en-US" sz="2000" dirty="0">
                <a:solidFill>
                  <a:srgbClr val="FF0000"/>
                </a:solidFill>
              </a:rPr>
              <a:t>improving the quality of education and student learning outcomes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Effects of SBM on </a:t>
            </a:r>
            <a:r>
              <a:rPr lang="en-US" sz="2000" dirty="0">
                <a:solidFill>
                  <a:srgbClr val="FF0000"/>
                </a:solidFill>
              </a:rPr>
              <a:t>efficiency and effectiveness:</a:t>
            </a:r>
          </a:p>
          <a:p>
            <a:pPr marL="742950" lvl="1" indent="-285750">
              <a:buFont typeface="Arial" panose="020B0604020202020204" pitchFamily="34" charset="0"/>
              <a:buChar char="•"/>
            </a:pPr>
            <a:r>
              <a:rPr lang="en-US" sz="2000" dirty="0">
                <a:solidFill>
                  <a:srgbClr val="FF0000"/>
                </a:solidFill>
              </a:rPr>
              <a:t>technical efficiency</a:t>
            </a:r>
          </a:p>
          <a:p>
            <a:pPr marL="742950" lvl="1" indent="-285750">
              <a:buFont typeface="Arial" panose="020B0604020202020204" pitchFamily="34" charset="0"/>
              <a:buChar char="•"/>
            </a:pPr>
            <a:r>
              <a:rPr lang="en-US" sz="2000" dirty="0">
                <a:solidFill>
                  <a:srgbClr val="FF0000"/>
                </a:solidFill>
              </a:rPr>
              <a:t>allocative efficiency</a:t>
            </a:r>
          </a:p>
          <a:p>
            <a:pPr marL="742950" lvl="1" indent="-285750">
              <a:buFont typeface="Arial" panose="020B0604020202020204" pitchFamily="34" charset="0"/>
              <a:buChar char="•"/>
            </a:pPr>
            <a:r>
              <a:rPr lang="en-US" sz="2000" dirty="0">
                <a:solidFill>
                  <a:srgbClr val="FF0000"/>
                </a:solidFill>
              </a:rPr>
              <a:t>X-inefficiency </a:t>
            </a:r>
          </a:p>
          <a:p>
            <a:pPr marL="742950" lvl="1" indent="-285750">
              <a:buFont typeface="Arial" panose="020B0604020202020204" pitchFamily="34" charset="0"/>
              <a:buChar char="•"/>
            </a:pPr>
            <a:endParaRPr lang="en-US" sz="2000" dirty="0">
              <a:solidFill>
                <a:srgbClr val="FF0000"/>
              </a:solidFill>
            </a:endParaRPr>
          </a:p>
          <a:p>
            <a:pPr marL="285750" indent="-285750">
              <a:buFont typeface="Arial" panose="020B0604020202020204" pitchFamily="34" charset="0"/>
              <a:buChar char="•"/>
            </a:pPr>
            <a:r>
              <a:rPr lang="en-US" sz="2000" dirty="0"/>
              <a:t>Increased community participation responsiveness.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Increasing accountability and transparency.</a:t>
            </a:r>
          </a:p>
        </p:txBody>
      </p:sp>
    </p:spTree>
    <p:extLst>
      <p:ext uri="{BB962C8B-B14F-4D97-AF65-F5344CB8AC3E}">
        <p14:creationId xmlns:p14="http://schemas.microsoft.com/office/powerpoint/2010/main" val="4030198671"/>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410</TotalTime>
  <Words>1037</Words>
  <Application>Microsoft Office PowerPoint</Application>
  <PresentationFormat>Widescreen</PresentationFormat>
  <Paragraphs>132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맑은 고딕</vt:lpstr>
      <vt:lpstr>Arial</vt:lpstr>
      <vt:lpstr>Times</vt:lpstr>
      <vt:lpstr>Times New Roman</vt:lpstr>
      <vt:lpstr>Tw Cen MT</vt:lpstr>
      <vt:lpstr>Droplet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HP</cp:lastModifiedBy>
  <cp:revision>27</cp:revision>
  <dcterms:created xsi:type="dcterms:W3CDTF">2021-04-04T02:56:03Z</dcterms:created>
  <dcterms:modified xsi:type="dcterms:W3CDTF">2021-04-10T08:02:50Z</dcterms:modified>
</cp:coreProperties>
</file>